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861" r:id="rId2"/>
    <p:sldId id="876" r:id="rId3"/>
    <p:sldId id="877" r:id="rId4"/>
    <p:sldId id="878" r:id="rId5"/>
    <p:sldId id="862" r:id="rId6"/>
    <p:sldId id="858" r:id="rId7"/>
    <p:sldId id="872" r:id="rId8"/>
    <p:sldId id="870" r:id="rId9"/>
    <p:sldId id="868" r:id="rId10"/>
    <p:sldId id="879" r:id="rId11"/>
    <p:sldId id="880" r:id="rId12"/>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513" autoAdjust="0"/>
    <p:restoredTop sz="82055" autoAdjust="0"/>
  </p:normalViewPr>
  <p:slideViewPr>
    <p:cSldViewPr>
      <p:cViewPr varScale="1">
        <p:scale>
          <a:sx n="209" d="100"/>
          <a:sy n="209" d="100"/>
        </p:scale>
        <p:origin x="824" y="176"/>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11/29/19</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10363910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2586994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1887958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26894101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8766574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4289544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32378648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58705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1994631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3161352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Exodus 34:27-35</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2 Corinthians  3:1-18</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86E78848-A215-7044-BB3B-E4D321D894CD}"/>
              </a:ext>
            </a:extLst>
          </p:cNvPr>
          <p:cNvSpPr txBox="1"/>
          <p:nvPr/>
        </p:nvSpPr>
        <p:spPr>
          <a:xfrm>
            <a:off x="0" y="0"/>
            <a:ext cx="9098868" cy="430887"/>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rgbClr val="FFFF00"/>
                </a:solidFill>
                <a:latin typeface="Times New Roman" panose="02020603050405020304" pitchFamily="18" charset="0"/>
                <a:cs typeface="Times New Roman" panose="02020603050405020304" pitchFamily="18" charset="0"/>
              </a:rPr>
              <a:t>The Old Covenant enabled fellowship between sinful humans &amp; a Holy God</a:t>
            </a:r>
          </a:p>
        </p:txBody>
      </p:sp>
      <p:sp>
        <p:nvSpPr>
          <p:cNvPr id="4" name="TextBox 3">
            <a:extLst>
              <a:ext uri="{FF2B5EF4-FFF2-40B4-BE49-F238E27FC236}">
                <a16:creationId xmlns:a16="http://schemas.microsoft.com/office/drawing/2014/main" id="{F9EC0E38-D903-9744-9417-6EB4D51F7B6C}"/>
              </a:ext>
            </a:extLst>
          </p:cNvPr>
          <p:cNvSpPr txBox="1"/>
          <p:nvPr/>
        </p:nvSpPr>
        <p:spPr>
          <a:xfrm>
            <a:off x="0" y="622254"/>
            <a:ext cx="9098868" cy="2123658"/>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rgbClr val="FFFF00"/>
                </a:solidFill>
                <a:latin typeface="Times New Roman" panose="02020603050405020304" pitchFamily="18" charset="0"/>
                <a:cs typeface="Times New Roman" panose="02020603050405020304" pitchFamily="18" charset="0"/>
              </a:rPr>
              <a:t>The Law revealed God’s standard. – how to be holy</a:t>
            </a:r>
          </a:p>
          <a:p>
            <a:pPr marL="800100" lvl="1" indent="-342900">
              <a:buFont typeface="Wingdings" pitchFamily="2" charset="2"/>
              <a:buChar char="v"/>
            </a:pPr>
            <a:r>
              <a:rPr lang="en-AU" sz="2200" dirty="0">
                <a:solidFill>
                  <a:srgbClr val="FFFF00"/>
                </a:solidFill>
                <a:latin typeface="Times New Roman" panose="02020603050405020304" pitchFamily="18" charset="0"/>
                <a:cs typeface="Times New Roman" panose="02020603050405020304" pitchFamily="18" charset="0"/>
              </a:rPr>
              <a:t>The Glory of God luminated Moses’ face.  </a:t>
            </a:r>
          </a:p>
          <a:p>
            <a:pPr marL="800100" lvl="1" indent="-342900">
              <a:buFont typeface="Wingdings" pitchFamily="2" charset="2"/>
              <a:buChar char="v"/>
            </a:pPr>
            <a:r>
              <a:rPr lang="en-AU" sz="2200" dirty="0">
                <a:solidFill>
                  <a:srgbClr val="FFFF00"/>
                </a:solidFill>
                <a:latin typeface="Times New Roman" panose="02020603050405020304" pitchFamily="18" charset="0"/>
                <a:cs typeface="Times New Roman" panose="02020603050405020304" pitchFamily="18" charset="0"/>
              </a:rPr>
              <a:t>Moses veiled his face so Israel didn’t observe the fading glory</a:t>
            </a:r>
          </a:p>
          <a:p>
            <a:pPr marL="800100" lvl="1" indent="-342900">
              <a:buFont typeface="Wingdings" pitchFamily="2" charset="2"/>
              <a:buChar char="v"/>
            </a:pPr>
            <a:r>
              <a:rPr lang="en-AU" sz="2200" dirty="0">
                <a:solidFill>
                  <a:srgbClr val="FFFF00"/>
                </a:solidFill>
                <a:latin typeface="Times New Roman" panose="02020603050405020304" pitchFamily="18" charset="0"/>
                <a:cs typeface="Times New Roman" panose="02020603050405020304" pitchFamily="18" charset="0"/>
              </a:rPr>
              <a:t>Symbolic that the Law would also fade in glory</a:t>
            </a:r>
          </a:p>
          <a:p>
            <a:pPr marL="800100" lvl="1" indent="-342900">
              <a:buFont typeface="Wingdings" pitchFamily="2" charset="2"/>
              <a:buChar char="v"/>
            </a:pPr>
            <a:r>
              <a:rPr lang="en-AU" sz="2200" dirty="0">
                <a:solidFill>
                  <a:srgbClr val="FFFF00"/>
                </a:solidFill>
                <a:latin typeface="Times New Roman" panose="02020603050405020304" pitchFamily="18" charset="0"/>
                <a:cs typeface="Times New Roman" panose="02020603050405020304" pitchFamily="18" charset="0"/>
              </a:rPr>
              <a:t>Words written in stone &amp; ink on paper</a:t>
            </a:r>
          </a:p>
          <a:p>
            <a:pPr marL="800100" lvl="1" indent="-342900">
              <a:buFont typeface="Wingdings" pitchFamily="2" charset="2"/>
              <a:buChar char="v"/>
            </a:pPr>
            <a:r>
              <a:rPr lang="en-AU" sz="2200" dirty="0">
                <a:solidFill>
                  <a:srgbClr val="FFFF00"/>
                </a:solidFill>
                <a:latin typeface="Times New Roman" panose="02020603050405020304" pitchFamily="18" charset="0"/>
                <a:cs typeface="Times New Roman" panose="02020603050405020304" pitchFamily="18" charset="0"/>
              </a:rPr>
              <a:t>Identifies the human predicament;  Condemns;  Sin punishable by death</a:t>
            </a:r>
          </a:p>
        </p:txBody>
      </p:sp>
      <p:sp>
        <p:nvSpPr>
          <p:cNvPr id="2" name="TextBox 1">
            <a:extLst>
              <a:ext uri="{FF2B5EF4-FFF2-40B4-BE49-F238E27FC236}">
                <a16:creationId xmlns:a16="http://schemas.microsoft.com/office/drawing/2014/main" id="{FC0BF19B-3F20-7B40-87C1-A47AB18CCF21}"/>
              </a:ext>
            </a:extLst>
          </p:cNvPr>
          <p:cNvSpPr txBox="1"/>
          <p:nvPr/>
        </p:nvSpPr>
        <p:spPr>
          <a:xfrm>
            <a:off x="0" y="288143"/>
            <a:ext cx="9144000" cy="400110"/>
          </a:xfrm>
          <a:prstGeom prst="rect">
            <a:avLst/>
          </a:prstGeom>
          <a:noFill/>
        </p:spPr>
        <p:txBody>
          <a:bodyPr wrap="square" rtlCol="0">
            <a:spAutoFit/>
          </a:bodyPr>
          <a:lstStyle/>
          <a:p>
            <a:r>
              <a:rPr lang="en-AU" sz="2000" u="sng" dirty="0">
                <a:solidFill>
                  <a:schemeClr val="bg1"/>
                </a:solidFill>
              </a:rPr>
              <a:t>The Old Covenant</a:t>
            </a:r>
            <a:r>
              <a:rPr lang="en-AU" sz="2000" dirty="0">
                <a:solidFill>
                  <a:schemeClr val="bg1"/>
                </a:solidFill>
              </a:rPr>
              <a:t> is faded compared to the glorious New Covenant in Christ</a:t>
            </a:r>
          </a:p>
        </p:txBody>
      </p:sp>
      <p:sp>
        <p:nvSpPr>
          <p:cNvPr id="8" name="TextBox 7">
            <a:extLst>
              <a:ext uri="{FF2B5EF4-FFF2-40B4-BE49-F238E27FC236}">
                <a16:creationId xmlns:a16="http://schemas.microsoft.com/office/drawing/2014/main" id="{1680BD5A-AA4F-F24B-9031-019AC9139177}"/>
              </a:ext>
            </a:extLst>
          </p:cNvPr>
          <p:cNvSpPr txBox="1"/>
          <p:nvPr/>
        </p:nvSpPr>
        <p:spPr>
          <a:xfrm>
            <a:off x="-51212" y="3072072"/>
            <a:ext cx="9098868" cy="1446550"/>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rgbClr val="FFFF00"/>
                </a:solidFill>
                <a:latin typeface="Times New Roman" panose="02020603050405020304" pitchFamily="18" charset="0"/>
                <a:cs typeface="Times New Roman" panose="02020603050405020304" pitchFamily="18" charset="0"/>
              </a:rPr>
              <a:t>Jesus fulfilled the Old Covenant (fulfilled the requirement of the Law)</a:t>
            </a:r>
          </a:p>
          <a:p>
            <a:pPr marL="800100" lvl="1" indent="-342900">
              <a:buFont typeface="Wingdings" pitchFamily="2" charset="2"/>
              <a:buChar char="v"/>
            </a:pPr>
            <a:r>
              <a:rPr lang="en-AU" sz="2200" dirty="0">
                <a:solidFill>
                  <a:srgbClr val="FFFF00"/>
                </a:solidFill>
                <a:latin typeface="Times New Roman" panose="02020603050405020304" pitchFamily="18" charset="0"/>
                <a:cs typeface="Times New Roman" panose="02020603050405020304" pitchFamily="18" charset="0"/>
              </a:rPr>
              <a:t>The Law is written by the Spirit on our hearts</a:t>
            </a:r>
          </a:p>
          <a:p>
            <a:pPr marL="800100" lvl="1" indent="-342900">
              <a:buFont typeface="Wingdings" pitchFamily="2" charset="2"/>
              <a:buChar char="v"/>
            </a:pPr>
            <a:r>
              <a:rPr lang="en-AU" sz="2200" dirty="0">
                <a:solidFill>
                  <a:srgbClr val="FFFF00"/>
                </a:solidFill>
                <a:latin typeface="Times New Roman" panose="02020603050405020304" pitchFamily="18" charset="0"/>
                <a:cs typeface="Times New Roman" panose="02020603050405020304" pitchFamily="18" charset="0"/>
              </a:rPr>
              <a:t>To be ‘free’ from sin, takes a profound transformation of a person</a:t>
            </a:r>
          </a:p>
          <a:p>
            <a:pPr marL="800100" lvl="1" indent="-342900">
              <a:buFont typeface="Wingdings" pitchFamily="2" charset="2"/>
              <a:buChar char="v"/>
            </a:pPr>
            <a:endParaRPr lang="en-AU" sz="2200" dirty="0">
              <a:solidFill>
                <a:srgbClr val="FFFF0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7B58EDA6-6FFF-7445-AA97-04B30529ACE3}"/>
              </a:ext>
            </a:extLst>
          </p:cNvPr>
          <p:cNvSpPr txBox="1"/>
          <p:nvPr/>
        </p:nvSpPr>
        <p:spPr>
          <a:xfrm>
            <a:off x="-32924" y="2737224"/>
            <a:ext cx="9144000" cy="400110"/>
          </a:xfrm>
          <a:prstGeom prst="rect">
            <a:avLst/>
          </a:prstGeom>
          <a:noFill/>
        </p:spPr>
        <p:txBody>
          <a:bodyPr wrap="square" rtlCol="0">
            <a:spAutoFit/>
          </a:bodyPr>
          <a:lstStyle/>
          <a:p>
            <a:r>
              <a:rPr lang="en-AU" sz="2000" u="sng" dirty="0">
                <a:solidFill>
                  <a:schemeClr val="bg1"/>
                </a:solidFill>
              </a:rPr>
              <a:t>The New Covenant</a:t>
            </a:r>
            <a:r>
              <a:rPr lang="en-AU" sz="2000" dirty="0">
                <a:solidFill>
                  <a:schemeClr val="bg1"/>
                </a:solidFill>
              </a:rPr>
              <a:t> – through Christ, we are made righteous before God</a:t>
            </a:r>
          </a:p>
        </p:txBody>
      </p:sp>
      <p:sp>
        <p:nvSpPr>
          <p:cNvPr id="11" name="Rectangle 10">
            <a:extLst>
              <a:ext uri="{FF2B5EF4-FFF2-40B4-BE49-F238E27FC236}">
                <a16:creationId xmlns:a16="http://schemas.microsoft.com/office/drawing/2014/main" id="{33270B39-D9DE-5D4E-959A-E0FF298A1984}"/>
              </a:ext>
            </a:extLst>
          </p:cNvPr>
          <p:cNvSpPr/>
          <p:nvPr/>
        </p:nvSpPr>
        <p:spPr>
          <a:xfrm>
            <a:off x="-1584" y="4528349"/>
            <a:ext cx="9144000" cy="1200329"/>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14 </a:t>
            </a:r>
            <a:r>
              <a:rPr lang="en-AU" dirty="0">
                <a:latin typeface="Comic Sans MS" panose="030F0902030302020204" pitchFamily="66" charset="0"/>
                <a:ea typeface="Times New Roman" panose="02020603050405020304" pitchFamily="18" charset="0"/>
                <a:cs typeface="Times New Roman" panose="02020603050405020304" pitchFamily="18" charset="0"/>
              </a:rPr>
              <a:t>But their minds were hardened.  For to this day, when they read the old covenant, that same veil remains unlifted, because only through Christ is it taken away.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15 </a:t>
            </a:r>
            <a:r>
              <a:rPr lang="en-AU" dirty="0">
                <a:latin typeface="Comic Sans MS" panose="030F0902030302020204" pitchFamily="66" charset="0"/>
                <a:ea typeface="Times New Roman" panose="02020603050405020304" pitchFamily="18" charset="0"/>
                <a:cs typeface="Times New Roman" panose="02020603050405020304" pitchFamily="18" charset="0"/>
              </a:rPr>
              <a:t>Yes, to this day whenever Moses is read a veil lies over their hearts.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16 </a:t>
            </a:r>
            <a:r>
              <a:rPr lang="en-AU" dirty="0">
                <a:latin typeface="Comic Sans MS" panose="030F0902030302020204" pitchFamily="66" charset="0"/>
                <a:ea typeface="Times New Roman" panose="02020603050405020304" pitchFamily="18" charset="0"/>
                <a:cs typeface="Times New Roman" panose="02020603050405020304" pitchFamily="18" charset="0"/>
              </a:rPr>
              <a:t>But when one turns to the Lord, the veil is removed.</a:t>
            </a:r>
            <a:r>
              <a:rPr lang="en-AU" dirty="0"/>
              <a:t> </a:t>
            </a:r>
            <a:endParaRPr lang="en-AU" dirty="0">
              <a:latin typeface="Comic Sans MS" panose="030F0902030302020204" pitchFamily="66" charset="0"/>
            </a:endParaRPr>
          </a:p>
        </p:txBody>
      </p:sp>
      <p:sp>
        <p:nvSpPr>
          <p:cNvPr id="12" name="TextBox 11">
            <a:extLst>
              <a:ext uri="{FF2B5EF4-FFF2-40B4-BE49-F238E27FC236}">
                <a16:creationId xmlns:a16="http://schemas.microsoft.com/office/drawing/2014/main" id="{00B142DD-199C-6143-81EB-C0679E088EA8}"/>
              </a:ext>
            </a:extLst>
          </p:cNvPr>
          <p:cNvSpPr txBox="1"/>
          <p:nvPr/>
        </p:nvSpPr>
        <p:spPr>
          <a:xfrm>
            <a:off x="-96344" y="4086868"/>
            <a:ext cx="9144000" cy="400110"/>
          </a:xfrm>
          <a:prstGeom prst="rect">
            <a:avLst/>
          </a:prstGeom>
          <a:noFill/>
        </p:spPr>
        <p:txBody>
          <a:bodyPr wrap="square" rtlCol="0">
            <a:spAutoFit/>
          </a:bodyPr>
          <a:lstStyle/>
          <a:p>
            <a:pPr algn="ctr"/>
            <a:r>
              <a:rPr lang="en-AU" sz="2000" dirty="0">
                <a:solidFill>
                  <a:schemeClr val="bg1"/>
                </a:solidFill>
              </a:rPr>
              <a:t>The Law lets us know we need a saviour.  Jesus is that Saviour</a:t>
            </a:r>
          </a:p>
        </p:txBody>
      </p:sp>
    </p:spTree>
    <p:extLst>
      <p:ext uri="{BB962C8B-B14F-4D97-AF65-F5344CB8AC3E}">
        <p14:creationId xmlns:p14="http://schemas.microsoft.com/office/powerpoint/2010/main" val="1934628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86E78848-A215-7044-BB3B-E4D321D894CD}"/>
              </a:ext>
            </a:extLst>
          </p:cNvPr>
          <p:cNvSpPr txBox="1"/>
          <p:nvPr/>
        </p:nvSpPr>
        <p:spPr>
          <a:xfrm>
            <a:off x="0" y="0"/>
            <a:ext cx="9098868" cy="430887"/>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rgbClr val="FFFF00"/>
                </a:solidFill>
                <a:latin typeface="Times New Roman" panose="02020603050405020304" pitchFamily="18" charset="0"/>
                <a:cs typeface="Times New Roman" panose="02020603050405020304" pitchFamily="18" charset="0"/>
              </a:rPr>
              <a:t>The Old Covenant enabled fellowship between sinful humans &amp; a Holy God</a:t>
            </a:r>
          </a:p>
        </p:txBody>
      </p:sp>
      <p:sp>
        <p:nvSpPr>
          <p:cNvPr id="4" name="TextBox 3">
            <a:extLst>
              <a:ext uri="{FF2B5EF4-FFF2-40B4-BE49-F238E27FC236}">
                <a16:creationId xmlns:a16="http://schemas.microsoft.com/office/drawing/2014/main" id="{F9EC0E38-D903-9744-9417-6EB4D51F7B6C}"/>
              </a:ext>
            </a:extLst>
          </p:cNvPr>
          <p:cNvSpPr txBox="1"/>
          <p:nvPr/>
        </p:nvSpPr>
        <p:spPr>
          <a:xfrm>
            <a:off x="0" y="622254"/>
            <a:ext cx="9098868" cy="1969770"/>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rgbClr val="FFFF00"/>
                </a:solidFill>
                <a:latin typeface="Times New Roman" panose="02020603050405020304" pitchFamily="18" charset="0"/>
                <a:cs typeface="Times New Roman" panose="02020603050405020304" pitchFamily="18" charset="0"/>
              </a:rPr>
              <a:t>The Law revealed God’s standard. – how to be holy</a:t>
            </a:r>
          </a:p>
          <a:p>
            <a:pPr marL="800100" lvl="1" indent="-342900">
              <a:buFont typeface="Wingdings" pitchFamily="2" charset="2"/>
              <a:buChar char="v"/>
            </a:pPr>
            <a:r>
              <a:rPr lang="en-AU" sz="2000" dirty="0">
                <a:solidFill>
                  <a:srgbClr val="FFFF00"/>
                </a:solidFill>
                <a:latin typeface="Times New Roman" panose="02020603050405020304" pitchFamily="18" charset="0"/>
                <a:cs typeface="Times New Roman" panose="02020603050405020304" pitchFamily="18" charset="0"/>
              </a:rPr>
              <a:t>The Glory of God luminated Moses’ face.  </a:t>
            </a:r>
          </a:p>
          <a:p>
            <a:pPr marL="800100" lvl="1" indent="-342900">
              <a:buFont typeface="Wingdings" pitchFamily="2" charset="2"/>
              <a:buChar char="v"/>
            </a:pPr>
            <a:r>
              <a:rPr lang="en-AU" sz="2000" dirty="0">
                <a:solidFill>
                  <a:srgbClr val="FFFF00"/>
                </a:solidFill>
                <a:latin typeface="Times New Roman" panose="02020603050405020304" pitchFamily="18" charset="0"/>
                <a:cs typeface="Times New Roman" panose="02020603050405020304" pitchFamily="18" charset="0"/>
              </a:rPr>
              <a:t>Moses veiled his face so Israel didn’t observe the fading glory</a:t>
            </a:r>
          </a:p>
          <a:p>
            <a:pPr marL="800100" lvl="1" indent="-342900">
              <a:buFont typeface="Wingdings" pitchFamily="2" charset="2"/>
              <a:buChar char="v"/>
            </a:pPr>
            <a:r>
              <a:rPr lang="en-AU" sz="2000" dirty="0">
                <a:solidFill>
                  <a:srgbClr val="FFFF00"/>
                </a:solidFill>
                <a:latin typeface="Times New Roman" panose="02020603050405020304" pitchFamily="18" charset="0"/>
                <a:cs typeface="Times New Roman" panose="02020603050405020304" pitchFamily="18" charset="0"/>
              </a:rPr>
              <a:t>Symbolic that the Law would also fade in glory</a:t>
            </a:r>
          </a:p>
          <a:p>
            <a:pPr marL="800100" lvl="1" indent="-342900">
              <a:buFont typeface="Wingdings" pitchFamily="2" charset="2"/>
              <a:buChar char="v"/>
            </a:pPr>
            <a:r>
              <a:rPr lang="en-AU" sz="2000" dirty="0">
                <a:solidFill>
                  <a:srgbClr val="FFFF00"/>
                </a:solidFill>
                <a:latin typeface="Times New Roman" panose="02020603050405020304" pitchFamily="18" charset="0"/>
                <a:cs typeface="Times New Roman" panose="02020603050405020304" pitchFamily="18" charset="0"/>
              </a:rPr>
              <a:t>Words written in stone &amp; ink on paper</a:t>
            </a:r>
          </a:p>
          <a:p>
            <a:pPr marL="800100" lvl="1" indent="-342900">
              <a:buFont typeface="Wingdings" pitchFamily="2" charset="2"/>
              <a:buChar char="v"/>
            </a:pPr>
            <a:r>
              <a:rPr lang="en-AU" sz="2000" dirty="0">
                <a:solidFill>
                  <a:srgbClr val="FFFF00"/>
                </a:solidFill>
                <a:latin typeface="Times New Roman" panose="02020603050405020304" pitchFamily="18" charset="0"/>
                <a:cs typeface="Times New Roman" panose="02020603050405020304" pitchFamily="18" charset="0"/>
              </a:rPr>
              <a:t>Identifies the human predicament;  Condemns;  Sin punishable by death</a:t>
            </a:r>
          </a:p>
        </p:txBody>
      </p:sp>
      <p:sp>
        <p:nvSpPr>
          <p:cNvPr id="2" name="TextBox 1">
            <a:extLst>
              <a:ext uri="{FF2B5EF4-FFF2-40B4-BE49-F238E27FC236}">
                <a16:creationId xmlns:a16="http://schemas.microsoft.com/office/drawing/2014/main" id="{FC0BF19B-3F20-7B40-87C1-A47AB18CCF21}"/>
              </a:ext>
            </a:extLst>
          </p:cNvPr>
          <p:cNvSpPr txBox="1"/>
          <p:nvPr/>
        </p:nvSpPr>
        <p:spPr>
          <a:xfrm>
            <a:off x="0" y="288143"/>
            <a:ext cx="9144000" cy="400110"/>
          </a:xfrm>
          <a:prstGeom prst="rect">
            <a:avLst/>
          </a:prstGeom>
          <a:noFill/>
        </p:spPr>
        <p:txBody>
          <a:bodyPr wrap="square" rtlCol="0">
            <a:spAutoFit/>
          </a:bodyPr>
          <a:lstStyle/>
          <a:p>
            <a:r>
              <a:rPr lang="en-AU" sz="2000" u="sng" dirty="0">
                <a:solidFill>
                  <a:schemeClr val="bg1"/>
                </a:solidFill>
              </a:rPr>
              <a:t>The Old Covenant</a:t>
            </a:r>
            <a:r>
              <a:rPr lang="en-AU" sz="2000" dirty="0">
                <a:solidFill>
                  <a:schemeClr val="bg1"/>
                </a:solidFill>
              </a:rPr>
              <a:t> is faded compared to the glorious New Covenant in Christ</a:t>
            </a:r>
          </a:p>
        </p:txBody>
      </p:sp>
      <p:sp>
        <p:nvSpPr>
          <p:cNvPr id="8" name="TextBox 7">
            <a:extLst>
              <a:ext uri="{FF2B5EF4-FFF2-40B4-BE49-F238E27FC236}">
                <a16:creationId xmlns:a16="http://schemas.microsoft.com/office/drawing/2014/main" id="{1680BD5A-AA4F-F24B-9031-019AC9139177}"/>
              </a:ext>
            </a:extLst>
          </p:cNvPr>
          <p:cNvSpPr txBox="1"/>
          <p:nvPr/>
        </p:nvSpPr>
        <p:spPr>
          <a:xfrm>
            <a:off x="-8556" y="2795383"/>
            <a:ext cx="9098868" cy="1384995"/>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rgbClr val="FFFF00"/>
                </a:solidFill>
                <a:latin typeface="Times New Roman" panose="02020603050405020304" pitchFamily="18" charset="0"/>
                <a:cs typeface="Times New Roman" panose="02020603050405020304" pitchFamily="18" charset="0"/>
              </a:rPr>
              <a:t>Jesus fulfilled the Old Covenant (fulfilled the requirement of the Law)</a:t>
            </a:r>
          </a:p>
          <a:p>
            <a:pPr marL="800100" lvl="1" indent="-342900">
              <a:buFont typeface="Wingdings" pitchFamily="2" charset="2"/>
              <a:buChar char="v"/>
            </a:pPr>
            <a:r>
              <a:rPr lang="en-AU" sz="2000" dirty="0">
                <a:solidFill>
                  <a:srgbClr val="FFFF00"/>
                </a:solidFill>
                <a:latin typeface="Times New Roman" panose="02020603050405020304" pitchFamily="18" charset="0"/>
                <a:cs typeface="Times New Roman" panose="02020603050405020304" pitchFamily="18" charset="0"/>
              </a:rPr>
              <a:t>The Law is written by the Spirit on our hearts</a:t>
            </a:r>
          </a:p>
          <a:p>
            <a:pPr marL="800100" lvl="1" indent="-342900">
              <a:buFont typeface="Wingdings" pitchFamily="2" charset="2"/>
              <a:buChar char="v"/>
            </a:pPr>
            <a:r>
              <a:rPr lang="en-AU" sz="2000" dirty="0">
                <a:solidFill>
                  <a:srgbClr val="FFFF00"/>
                </a:solidFill>
                <a:latin typeface="Times New Roman" panose="02020603050405020304" pitchFamily="18" charset="0"/>
                <a:cs typeface="Times New Roman" panose="02020603050405020304" pitchFamily="18" charset="0"/>
              </a:rPr>
              <a:t>To be ‘free’ from sin, takes a profound transformation of a person</a:t>
            </a:r>
          </a:p>
          <a:p>
            <a:pPr marL="800100" lvl="1" indent="-342900">
              <a:buFont typeface="Wingdings" pitchFamily="2" charset="2"/>
              <a:buChar char="v"/>
            </a:pPr>
            <a:endParaRPr lang="en-AU" sz="2200" dirty="0">
              <a:solidFill>
                <a:srgbClr val="FFFF0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7B58EDA6-6FFF-7445-AA97-04B30529ACE3}"/>
              </a:ext>
            </a:extLst>
          </p:cNvPr>
          <p:cNvSpPr txBox="1"/>
          <p:nvPr/>
        </p:nvSpPr>
        <p:spPr>
          <a:xfrm>
            <a:off x="-45132" y="2457390"/>
            <a:ext cx="9144000" cy="400110"/>
          </a:xfrm>
          <a:prstGeom prst="rect">
            <a:avLst/>
          </a:prstGeom>
          <a:noFill/>
        </p:spPr>
        <p:txBody>
          <a:bodyPr wrap="square" rtlCol="0">
            <a:spAutoFit/>
          </a:bodyPr>
          <a:lstStyle/>
          <a:p>
            <a:r>
              <a:rPr lang="en-AU" sz="2000" u="sng" dirty="0">
                <a:solidFill>
                  <a:schemeClr val="bg1"/>
                </a:solidFill>
              </a:rPr>
              <a:t>The New Covenant</a:t>
            </a:r>
            <a:r>
              <a:rPr lang="en-AU" sz="2000" dirty="0">
                <a:solidFill>
                  <a:schemeClr val="bg1"/>
                </a:solidFill>
              </a:rPr>
              <a:t> – through Christ, we are made righteous before God</a:t>
            </a:r>
          </a:p>
        </p:txBody>
      </p:sp>
      <p:sp>
        <p:nvSpPr>
          <p:cNvPr id="12" name="TextBox 11">
            <a:extLst>
              <a:ext uri="{FF2B5EF4-FFF2-40B4-BE49-F238E27FC236}">
                <a16:creationId xmlns:a16="http://schemas.microsoft.com/office/drawing/2014/main" id="{00B142DD-199C-6143-81EB-C0679E088EA8}"/>
              </a:ext>
            </a:extLst>
          </p:cNvPr>
          <p:cNvSpPr txBox="1"/>
          <p:nvPr/>
        </p:nvSpPr>
        <p:spPr>
          <a:xfrm>
            <a:off x="-108552" y="3807034"/>
            <a:ext cx="9144000" cy="400110"/>
          </a:xfrm>
          <a:prstGeom prst="rect">
            <a:avLst/>
          </a:prstGeom>
          <a:noFill/>
        </p:spPr>
        <p:txBody>
          <a:bodyPr wrap="square" rtlCol="0">
            <a:spAutoFit/>
          </a:bodyPr>
          <a:lstStyle/>
          <a:p>
            <a:pPr algn="ctr"/>
            <a:r>
              <a:rPr lang="en-AU" sz="2000" dirty="0">
                <a:solidFill>
                  <a:schemeClr val="bg1"/>
                </a:solidFill>
              </a:rPr>
              <a:t>The Law lets us know we need a saviour.  Jesus is that Saviour</a:t>
            </a:r>
          </a:p>
        </p:txBody>
      </p:sp>
      <p:sp>
        <p:nvSpPr>
          <p:cNvPr id="10" name="TextBox 9">
            <a:extLst>
              <a:ext uri="{FF2B5EF4-FFF2-40B4-BE49-F238E27FC236}">
                <a16:creationId xmlns:a16="http://schemas.microsoft.com/office/drawing/2014/main" id="{6CAB9E20-B871-8243-A985-6B7F9AE25B13}"/>
              </a:ext>
            </a:extLst>
          </p:cNvPr>
          <p:cNvSpPr txBox="1"/>
          <p:nvPr/>
        </p:nvSpPr>
        <p:spPr>
          <a:xfrm>
            <a:off x="-31710" y="4084162"/>
            <a:ext cx="9098868" cy="430887"/>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rgbClr val="FFFF00"/>
                </a:solidFill>
                <a:latin typeface="Times New Roman" panose="02020603050405020304" pitchFamily="18" charset="0"/>
                <a:cs typeface="Times New Roman" panose="02020603050405020304" pitchFamily="18" charset="0"/>
              </a:rPr>
              <a:t>As the Holy Spirit lives in us, we are ever-increasing in Glory</a:t>
            </a:r>
          </a:p>
        </p:txBody>
      </p:sp>
      <p:sp>
        <p:nvSpPr>
          <p:cNvPr id="13" name="Rectangle 12">
            <a:extLst>
              <a:ext uri="{FF2B5EF4-FFF2-40B4-BE49-F238E27FC236}">
                <a16:creationId xmlns:a16="http://schemas.microsoft.com/office/drawing/2014/main" id="{62E6229C-7E42-CD49-BEB4-A3E6D6651628}"/>
              </a:ext>
            </a:extLst>
          </p:cNvPr>
          <p:cNvSpPr/>
          <p:nvPr/>
        </p:nvSpPr>
        <p:spPr>
          <a:xfrm>
            <a:off x="0" y="4457506"/>
            <a:ext cx="9144000" cy="646331"/>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18 </a:t>
            </a:r>
            <a:r>
              <a:rPr lang="en-AU" dirty="0">
                <a:latin typeface="Comic Sans MS" panose="030F0902030302020204" pitchFamily="66" charset="0"/>
                <a:ea typeface="Times New Roman" panose="02020603050405020304" pitchFamily="18" charset="0"/>
                <a:cs typeface="Times New Roman" panose="02020603050405020304" pitchFamily="18" charset="0"/>
              </a:rPr>
              <a:t>And we all, with unveiled face, beholding the glory of the Lord, are being transformed into the </a:t>
            </a:r>
            <a:r>
              <a:rPr lang="en-AU" u="sng" dirty="0">
                <a:latin typeface="Comic Sans MS" panose="030F0902030302020204" pitchFamily="66" charset="0"/>
                <a:ea typeface="Times New Roman" panose="02020603050405020304" pitchFamily="18" charset="0"/>
                <a:cs typeface="Times New Roman" panose="02020603050405020304" pitchFamily="18" charset="0"/>
              </a:rPr>
              <a:t>same image</a:t>
            </a:r>
            <a:r>
              <a:rPr lang="en-AU" dirty="0">
                <a:latin typeface="Comic Sans MS" panose="030F0902030302020204" pitchFamily="66" charset="0"/>
                <a:ea typeface="Times New Roman" panose="02020603050405020304" pitchFamily="18" charset="0"/>
                <a:cs typeface="Times New Roman" panose="02020603050405020304" pitchFamily="18" charset="0"/>
              </a:rPr>
              <a:t> from one degree of glory to another…..</a:t>
            </a:r>
            <a:endParaRPr lang="en-AU" dirty="0">
              <a:latin typeface="Comic Sans MS" panose="030F0902030302020204" pitchFamily="66" charset="0"/>
            </a:endParaRPr>
          </a:p>
        </p:txBody>
      </p:sp>
      <p:sp>
        <p:nvSpPr>
          <p:cNvPr id="14" name="TextBox 13">
            <a:extLst>
              <a:ext uri="{FF2B5EF4-FFF2-40B4-BE49-F238E27FC236}">
                <a16:creationId xmlns:a16="http://schemas.microsoft.com/office/drawing/2014/main" id="{4EFB551A-C2F3-B847-AD7F-7E6F454C21F1}"/>
              </a:ext>
            </a:extLst>
          </p:cNvPr>
          <p:cNvSpPr txBox="1"/>
          <p:nvPr/>
        </p:nvSpPr>
        <p:spPr>
          <a:xfrm>
            <a:off x="-22566" y="5119990"/>
            <a:ext cx="9098868" cy="430887"/>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rgbClr val="FFFF00"/>
                </a:solidFill>
                <a:latin typeface="Times New Roman" panose="02020603050405020304" pitchFamily="18" charset="0"/>
                <a:cs typeface="Times New Roman" panose="02020603050405020304" pitchFamily="18" charset="0"/>
              </a:rPr>
              <a:t>A glorious transformation, is a transformed life – to become righteous</a:t>
            </a:r>
          </a:p>
        </p:txBody>
      </p:sp>
    </p:spTree>
    <p:extLst>
      <p:ext uri="{BB962C8B-B14F-4D97-AF65-F5344CB8AC3E}">
        <p14:creationId xmlns:p14="http://schemas.microsoft.com/office/powerpoint/2010/main" val="2803379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8175"/>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US" sz="24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27 </a:t>
            </a:r>
            <a:r>
              <a:rPr lang="en-US" sz="24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the </a:t>
            </a:r>
            <a:r>
              <a:rPr lang="en-US" sz="2400" cap="small"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Lord</a:t>
            </a:r>
            <a:r>
              <a:rPr lang="en-US" sz="24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said to Moses, “Write these words, for in accordance with these words I have made a covenant with you and with Israel.” </a:t>
            </a:r>
            <a:r>
              <a:rPr lang="en-US" sz="24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28 </a:t>
            </a:r>
            <a:r>
              <a:rPr lang="en-US" sz="24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So he was there with the </a:t>
            </a:r>
            <a:r>
              <a:rPr lang="en-US" sz="2400" cap="small"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Lord</a:t>
            </a:r>
            <a:r>
              <a:rPr lang="en-US" sz="24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forty days and forty nights. He neither ate bread nor drank water. And he wrote on the tablets the words of the covenant, the Ten Commandments. </a:t>
            </a:r>
            <a:endParaRPr lang="en-AU" sz="24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a:p>
            <a:pPr>
              <a:lnSpc>
                <a:spcPct val="115000"/>
              </a:lnSpc>
              <a:spcBef>
                <a:spcPts val="1200"/>
              </a:spcBef>
              <a:spcAft>
                <a:spcPts val="1000"/>
              </a:spcAft>
            </a:pPr>
            <a:endParaRPr lang="en-US" sz="2400" b="1"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a:p>
            <a:r>
              <a:rPr lang="en-US" sz="24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29 </a:t>
            </a:r>
            <a:r>
              <a:rPr lang="en-US" sz="24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When Moses came down from Mount Sinai, with the two tablets of the testimony in his hand as he came down from the mountain, Moses did not know that the skin of his face shone because he had been talking with God. </a:t>
            </a:r>
            <a:r>
              <a:rPr lang="en-US" sz="24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30 </a:t>
            </a:r>
            <a:r>
              <a:rPr lang="en-US" sz="24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Aaron and all the people of Israel saw Moses, and behold, the skin of his face shone, and they were afraid to come near him. </a:t>
            </a:r>
            <a:r>
              <a:rPr lang="en-US" sz="24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31 </a:t>
            </a:r>
            <a:r>
              <a:rPr lang="en-US" sz="24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But Moses called to them, and Aaron and all the leaders of the congregation returned to him, and Moses talked with them.</a:t>
            </a:r>
            <a:endParaRPr lang="en-GB" sz="24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499830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15356"/>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US"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32 </a:t>
            </a:r>
            <a:r>
              <a:rPr lang="en-US"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Afterward all the people of Israel came near, and he commanded them all that the </a:t>
            </a:r>
            <a:r>
              <a:rPr lang="en-US" sz="2800" cap="small"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Lord</a:t>
            </a:r>
            <a:r>
              <a:rPr lang="en-US"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had spoken with him in Mount Sinai. </a:t>
            </a:r>
            <a:r>
              <a:rPr lang="en-US"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33 </a:t>
            </a:r>
            <a:r>
              <a:rPr lang="en-US"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when Moses had finished speaking with them, he put a veil over his face. </a:t>
            </a:r>
          </a:p>
          <a:p>
            <a:pPr indent="152400">
              <a:lnSpc>
                <a:spcPct val="115000"/>
              </a:lnSpc>
              <a:spcAft>
                <a:spcPts val="0"/>
              </a:spcAft>
            </a:pPr>
            <a:endParaRPr lang="en-AU" sz="24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a:p>
            <a:r>
              <a:rPr lang="en-US"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34 </a:t>
            </a:r>
            <a:r>
              <a:rPr lang="en-US"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Whenever Moses went in before the </a:t>
            </a:r>
            <a:r>
              <a:rPr lang="en-US" sz="2800" cap="small"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Lord</a:t>
            </a:r>
            <a:r>
              <a:rPr lang="en-US"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to speak with him, he would remove the veil, until he came out. And when he came out and told the people of Israel what he was commanded, </a:t>
            </a:r>
            <a:r>
              <a:rPr lang="en-US"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35 </a:t>
            </a:r>
            <a:r>
              <a:rPr lang="en-US"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the people of Israel would see the face of Moses, that the skin of Moses’ face was shining. And Moses would put the veil over his face again, until he went in to speak with him.</a:t>
            </a:r>
            <a:endParaRPr lang="en-GB" sz="26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1328159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chemeClr val="bg1"/>
                </a:solidFill>
                <a:latin typeface="+mn-lt"/>
                <a:ea typeface="+mn-ea"/>
                <a:cs typeface="+mn-cs"/>
              </a:rPr>
              <a:t>Exodus 34:27-35</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2 Corinthians  3:1-18</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2567196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26128"/>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600" b="1"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3 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Are we beginning to commend ourselves again?  Or do we need, as some do, letters of recommendation to you, or from you?  </a:t>
            </a: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You yourselves are our letter of recommendation, written on our hearts, to be known and read by all.  </a:t>
            </a: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3 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you show that you are a letter from Christ delivered by us, written not with ink but with the Spirit of the living God, not on tablets of stone but on tablets of human hearts. </a:t>
            </a:r>
            <a:endParaRPr lang="en-AU" sz="12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a:lnSpc>
                <a:spcPct val="115000"/>
              </a:lnSpc>
              <a:spcAft>
                <a:spcPts val="0"/>
              </a:spcAft>
            </a:pPr>
            <a:r>
              <a:rPr lang="en-AU" sz="12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endParaRPr lang="en-AU" sz="12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r>
              <a:rPr lang="en-AU" sz="2600" b="1" baseline="30000" dirty="0">
                <a:solidFill>
                  <a:schemeClr val="bg1"/>
                </a:solidFill>
                <a:latin typeface="Times New Roman" panose="02020603050405020304" pitchFamily="18" charset="0"/>
                <a:ea typeface="Arial" panose="020B0604020202020204" pitchFamily="34" charset="0"/>
              </a:rPr>
              <a:t>4 </a:t>
            </a:r>
            <a:r>
              <a:rPr lang="en-AU" sz="2600" dirty="0">
                <a:solidFill>
                  <a:schemeClr val="bg1"/>
                </a:solidFill>
                <a:latin typeface="Times New Roman" panose="02020603050405020304" pitchFamily="18" charset="0"/>
                <a:ea typeface="Arial" panose="020B0604020202020204" pitchFamily="34" charset="0"/>
              </a:rPr>
              <a:t>Such is the confidence that we have through Christ toward God.  </a:t>
            </a:r>
            <a:r>
              <a:rPr lang="en-AU" sz="2600" b="1" baseline="30000" dirty="0">
                <a:solidFill>
                  <a:schemeClr val="bg1"/>
                </a:solidFill>
                <a:latin typeface="Times New Roman" panose="02020603050405020304" pitchFamily="18" charset="0"/>
                <a:ea typeface="Arial" panose="020B0604020202020204" pitchFamily="34" charset="0"/>
              </a:rPr>
              <a:t>5 </a:t>
            </a:r>
            <a:r>
              <a:rPr lang="en-AU" sz="2600" dirty="0">
                <a:solidFill>
                  <a:schemeClr val="bg1"/>
                </a:solidFill>
                <a:latin typeface="Times New Roman" panose="02020603050405020304" pitchFamily="18" charset="0"/>
                <a:ea typeface="Arial" panose="020B0604020202020204" pitchFamily="34" charset="0"/>
              </a:rPr>
              <a:t>Not that we are sufficient in ourselves to claim anything as coming from us, but our sufficiency is from God, </a:t>
            </a:r>
            <a:r>
              <a:rPr lang="en-AU" sz="2600" b="1" baseline="30000" dirty="0">
                <a:solidFill>
                  <a:schemeClr val="bg1"/>
                </a:solidFill>
                <a:latin typeface="Times New Roman" panose="02020603050405020304" pitchFamily="18" charset="0"/>
                <a:ea typeface="Arial" panose="020B0604020202020204" pitchFamily="34" charset="0"/>
              </a:rPr>
              <a:t>6 </a:t>
            </a:r>
            <a:r>
              <a:rPr lang="en-AU" sz="2600" dirty="0">
                <a:solidFill>
                  <a:schemeClr val="bg1"/>
                </a:solidFill>
                <a:latin typeface="Times New Roman" panose="02020603050405020304" pitchFamily="18" charset="0"/>
                <a:ea typeface="Arial" panose="020B0604020202020204" pitchFamily="34" charset="0"/>
              </a:rPr>
              <a:t>who has made us sufficient to be ministers of a new covenant, not of the letter but of the Spirit.  For the letter kills, but the Spirit gives life.</a:t>
            </a:r>
            <a:r>
              <a:rPr lang="en-AU" sz="2600" dirty="0">
                <a:solidFill>
                  <a:schemeClr val="bg1"/>
                </a:solidFill>
              </a:rPr>
              <a:t> </a:t>
            </a:r>
            <a:endParaRPr lang="en-GB" sz="26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1380831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0778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panose="02020603050405020304" pitchFamily="18" charset="0"/>
                <a:ea typeface="Arial" panose="020B0604020202020204" pitchFamily="34" charset="0"/>
              </a:rPr>
              <a:t>7 </a:t>
            </a:r>
            <a:r>
              <a:rPr lang="en-AU" sz="2800" dirty="0">
                <a:solidFill>
                  <a:schemeClr val="bg1"/>
                </a:solidFill>
                <a:latin typeface="Times New Roman" panose="02020603050405020304" pitchFamily="18" charset="0"/>
                <a:ea typeface="Arial" panose="020B0604020202020204" pitchFamily="34" charset="0"/>
              </a:rPr>
              <a:t>Now if the ministry of death, carved in letters on stone, came with such glory that the Israelites could not gaze at Moses’ face because of its glory, which was being brought to an end, </a:t>
            </a:r>
            <a:r>
              <a:rPr lang="en-AU" sz="2800" b="1" baseline="30000" dirty="0">
                <a:solidFill>
                  <a:schemeClr val="bg1"/>
                </a:solidFill>
                <a:latin typeface="Times New Roman" panose="02020603050405020304" pitchFamily="18" charset="0"/>
                <a:ea typeface="Arial" panose="020B0604020202020204" pitchFamily="34" charset="0"/>
              </a:rPr>
              <a:t>8 </a:t>
            </a:r>
            <a:r>
              <a:rPr lang="en-AU" sz="2800" dirty="0">
                <a:solidFill>
                  <a:schemeClr val="bg1"/>
                </a:solidFill>
                <a:latin typeface="Times New Roman" panose="02020603050405020304" pitchFamily="18" charset="0"/>
                <a:ea typeface="Arial" panose="020B0604020202020204" pitchFamily="34" charset="0"/>
              </a:rPr>
              <a:t>will not the ministry of the Spirit have even more glory?  </a:t>
            </a:r>
            <a:r>
              <a:rPr lang="en-AU" sz="2800" b="1" baseline="30000" dirty="0">
                <a:solidFill>
                  <a:schemeClr val="bg1"/>
                </a:solidFill>
                <a:latin typeface="Times New Roman" panose="02020603050405020304" pitchFamily="18" charset="0"/>
                <a:ea typeface="Arial" panose="020B0604020202020204" pitchFamily="34" charset="0"/>
              </a:rPr>
              <a:t>9 </a:t>
            </a:r>
            <a:r>
              <a:rPr lang="en-AU" sz="2800" dirty="0">
                <a:solidFill>
                  <a:schemeClr val="bg1"/>
                </a:solidFill>
                <a:latin typeface="Times New Roman" panose="02020603050405020304" pitchFamily="18" charset="0"/>
                <a:ea typeface="Arial" panose="020B0604020202020204" pitchFamily="34" charset="0"/>
              </a:rPr>
              <a:t>For if there was glory in the ministry of condemnation, the ministry of righteousness must far exceed it in glory.  </a:t>
            </a:r>
            <a:r>
              <a:rPr lang="en-AU" sz="2800" b="1" baseline="30000" dirty="0">
                <a:solidFill>
                  <a:schemeClr val="bg1"/>
                </a:solidFill>
                <a:latin typeface="Times New Roman" panose="02020603050405020304" pitchFamily="18" charset="0"/>
                <a:ea typeface="Arial" panose="020B0604020202020204" pitchFamily="34" charset="0"/>
              </a:rPr>
              <a:t>10 </a:t>
            </a:r>
            <a:r>
              <a:rPr lang="en-AU" sz="2800" dirty="0">
                <a:solidFill>
                  <a:schemeClr val="bg1"/>
                </a:solidFill>
                <a:latin typeface="Times New Roman" panose="02020603050405020304" pitchFamily="18" charset="0"/>
                <a:ea typeface="Arial" panose="020B0604020202020204" pitchFamily="34" charset="0"/>
              </a:rPr>
              <a:t>Indeed, in this case, what once had glory has come to have no glory at all, because of the glory that surpasses it.  </a:t>
            </a:r>
            <a:r>
              <a:rPr lang="en-AU" sz="2800" b="1" baseline="30000" dirty="0">
                <a:solidFill>
                  <a:schemeClr val="bg1"/>
                </a:solidFill>
                <a:latin typeface="Times New Roman" panose="02020603050405020304" pitchFamily="18" charset="0"/>
                <a:ea typeface="Arial" panose="020B0604020202020204" pitchFamily="34" charset="0"/>
              </a:rPr>
              <a:t>11 </a:t>
            </a:r>
            <a:r>
              <a:rPr lang="en-AU" sz="2800" dirty="0">
                <a:solidFill>
                  <a:schemeClr val="bg1"/>
                </a:solidFill>
                <a:latin typeface="Times New Roman" panose="02020603050405020304" pitchFamily="18" charset="0"/>
                <a:ea typeface="Arial" panose="020B0604020202020204" pitchFamily="34" charset="0"/>
              </a:rPr>
              <a:t>For if what was being brought to an end came with glory, much more will what is permanent have glory.</a:t>
            </a:r>
            <a:endParaRPr lang="en-GB" sz="26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3822691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7691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600" b="1" baseline="30000" dirty="0">
                <a:solidFill>
                  <a:schemeClr val="bg1"/>
                </a:solidFill>
                <a:latin typeface="Times New Roman" panose="02020603050405020304" pitchFamily="18" charset="0"/>
                <a:ea typeface="Arial" panose="020B0604020202020204" pitchFamily="34" charset="0"/>
              </a:rPr>
              <a:t>12 </a:t>
            </a:r>
            <a:r>
              <a:rPr lang="en-AU" sz="2600" dirty="0">
                <a:solidFill>
                  <a:schemeClr val="bg1"/>
                </a:solidFill>
                <a:latin typeface="Times New Roman" panose="02020603050405020304" pitchFamily="18" charset="0"/>
                <a:ea typeface="Arial" panose="020B0604020202020204" pitchFamily="34" charset="0"/>
              </a:rPr>
              <a:t>Since we have such a hope, we are very bold, </a:t>
            </a:r>
            <a:r>
              <a:rPr lang="en-AU" sz="2600" b="1" baseline="30000" dirty="0">
                <a:solidFill>
                  <a:schemeClr val="bg1"/>
                </a:solidFill>
                <a:latin typeface="Times New Roman" panose="02020603050405020304" pitchFamily="18" charset="0"/>
                <a:ea typeface="Arial" panose="020B0604020202020204" pitchFamily="34" charset="0"/>
              </a:rPr>
              <a:t>13 </a:t>
            </a:r>
            <a:r>
              <a:rPr lang="en-AU" sz="2600" dirty="0">
                <a:solidFill>
                  <a:schemeClr val="bg1"/>
                </a:solidFill>
                <a:latin typeface="Times New Roman" panose="02020603050405020304" pitchFamily="18" charset="0"/>
                <a:ea typeface="Arial" panose="020B0604020202020204" pitchFamily="34" charset="0"/>
              </a:rPr>
              <a:t>not like Moses, who would put a veil over his face so that the Israelites might not gaze at the outcome of what was being brought to an end.  </a:t>
            </a:r>
            <a:r>
              <a:rPr lang="en-AU" sz="2600" b="1" baseline="30000" dirty="0">
                <a:solidFill>
                  <a:schemeClr val="bg1"/>
                </a:solidFill>
                <a:latin typeface="Times New Roman" panose="02020603050405020304" pitchFamily="18" charset="0"/>
                <a:ea typeface="Arial" panose="020B0604020202020204" pitchFamily="34" charset="0"/>
              </a:rPr>
              <a:t>14 </a:t>
            </a:r>
            <a:r>
              <a:rPr lang="en-AU" sz="2600" dirty="0">
                <a:solidFill>
                  <a:schemeClr val="bg1"/>
                </a:solidFill>
                <a:latin typeface="Times New Roman" panose="02020603050405020304" pitchFamily="18" charset="0"/>
                <a:ea typeface="Arial" panose="020B0604020202020204" pitchFamily="34" charset="0"/>
              </a:rPr>
              <a:t>But their minds were hardened.  For to this day, when they read the old covenant, that same veil remains unlifted, because only through Christ is it taken away.  </a:t>
            </a:r>
            <a:r>
              <a:rPr lang="en-AU" sz="2600" b="1" baseline="30000" dirty="0">
                <a:solidFill>
                  <a:schemeClr val="bg1"/>
                </a:solidFill>
                <a:latin typeface="Times New Roman" panose="02020603050405020304" pitchFamily="18" charset="0"/>
                <a:ea typeface="Arial" panose="020B0604020202020204" pitchFamily="34" charset="0"/>
              </a:rPr>
              <a:t>15 </a:t>
            </a:r>
            <a:r>
              <a:rPr lang="en-AU" sz="2600" dirty="0">
                <a:solidFill>
                  <a:schemeClr val="bg1"/>
                </a:solidFill>
                <a:latin typeface="Times New Roman" panose="02020603050405020304" pitchFamily="18" charset="0"/>
                <a:ea typeface="Arial" panose="020B0604020202020204" pitchFamily="34" charset="0"/>
              </a:rPr>
              <a:t>Yes, to this day whenever Moses is read a veil lies over their hearts.  </a:t>
            </a:r>
            <a:r>
              <a:rPr lang="en-AU" sz="2600" b="1" baseline="30000" dirty="0">
                <a:solidFill>
                  <a:schemeClr val="bg1"/>
                </a:solidFill>
                <a:latin typeface="Times New Roman" panose="02020603050405020304" pitchFamily="18" charset="0"/>
                <a:ea typeface="Arial" panose="020B0604020202020204" pitchFamily="34" charset="0"/>
              </a:rPr>
              <a:t>16 </a:t>
            </a:r>
            <a:r>
              <a:rPr lang="en-AU" sz="2600" dirty="0">
                <a:solidFill>
                  <a:schemeClr val="bg1"/>
                </a:solidFill>
                <a:latin typeface="Times New Roman" panose="02020603050405020304" pitchFamily="18" charset="0"/>
                <a:ea typeface="Arial" panose="020B0604020202020204" pitchFamily="34" charset="0"/>
              </a:rPr>
              <a:t>But when one turns to the Lord, the veil is removed.  </a:t>
            </a:r>
            <a:r>
              <a:rPr lang="en-AU" sz="2600" b="1" baseline="30000" dirty="0">
                <a:solidFill>
                  <a:schemeClr val="bg1"/>
                </a:solidFill>
                <a:latin typeface="Times New Roman" panose="02020603050405020304" pitchFamily="18" charset="0"/>
                <a:ea typeface="Arial" panose="020B0604020202020204" pitchFamily="34" charset="0"/>
              </a:rPr>
              <a:t>17 </a:t>
            </a:r>
            <a:r>
              <a:rPr lang="en-AU" sz="2600" dirty="0">
                <a:solidFill>
                  <a:schemeClr val="bg1"/>
                </a:solidFill>
                <a:latin typeface="Times New Roman" panose="02020603050405020304" pitchFamily="18" charset="0"/>
                <a:ea typeface="Arial" panose="020B0604020202020204" pitchFamily="34" charset="0"/>
              </a:rPr>
              <a:t>Now the Lord is the Spirit, and where the Spirit of the Lord is, there is freedom.  </a:t>
            </a:r>
            <a:r>
              <a:rPr lang="en-AU" sz="2600" b="1" baseline="30000" dirty="0">
                <a:solidFill>
                  <a:schemeClr val="bg1"/>
                </a:solidFill>
                <a:latin typeface="Times New Roman" panose="02020603050405020304" pitchFamily="18" charset="0"/>
                <a:ea typeface="Arial" panose="020B0604020202020204" pitchFamily="34" charset="0"/>
              </a:rPr>
              <a:t>18 </a:t>
            </a:r>
            <a:r>
              <a:rPr lang="en-AU" sz="2600" dirty="0">
                <a:solidFill>
                  <a:schemeClr val="bg1"/>
                </a:solidFill>
                <a:latin typeface="Times New Roman" panose="02020603050405020304" pitchFamily="18" charset="0"/>
                <a:ea typeface="Arial" panose="020B0604020202020204" pitchFamily="34" charset="0"/>
              </a:rPr>
              <a:t>And we all, with unveiled face, beholding the glory of the Lord, are being transformed into the same image from one degree of glory to another.  For this comes from the Lord who is the Spirit.</a:t>
            </a:r>
            <a:endParaRPr lang="en-GB" sz="26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1933491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9811D28B-903B-4444-B1E4-C3BFE70D4C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593976" cy="269548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1DD8E2AD-8A63-A946-AF92-A48975191DB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6734" y="-89766"/>
            <a:ext cx="1885950" cy="28575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CD76743A-AAB4-ED4C-BA33-47F297FD0F5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005" y="2723121"/>
            <a:ext cx="2929508" cy="292950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cture 1 of 1">
            <a:extLst>
              <a:ext uri="{FF2B5EF4-FFF2-40B4-BE49-F238E27FC236}">
                <a16:creationId xmlns:a16="http://schemas.microsoft.com/office/drawing/2014/main" id="{3FDD6FFF-4636-ED40-B8A4-1A2F9DB715D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95956" y="2507097"/>
            <a:ext cx="3361556" cy="3361556"/>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AR32 Intensity V2">
            <a:extLst>
              <a:ext uri="{FF2B5EF4-FFF2-40B4-BE49-F238E27FC236}">
                <a16:creationId xmlns:a16="http://schemas.microsoft.com/office/drawing/2014/main" id="{2E6168DD-42A6-2644-BEA9-09190647447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67667" y="2723121"/>
            <a:ext cx="3143124" cy="2964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32841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86E78848-A215-7044-BB3B-E4D321D894CD}"/>
              </a:ext>
            </a:extLst>
          </p:cNvPr>
          <p:cNvSpPr txBox="1"/>
          <p:nvPr/>
        </p:nvSpPr>
        <p:spPr>
          <a:xfrm>
            <a:off x="0" y="0"/>
            <a:ext cx="9098868" cy="769441"/>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rgbClr val="FFFF00"/>
                </a:solidFill>
                <a:latin typeface="Times New Roman" panose="02020603050405020304" pitchFamily="18" charset="0"/>
                <a:cs typeface="Times New Roman" panose="02020603050405020304" pitchFamily="18" charset="0"/>
              </a:rPr>
              <a:t>When Moses received ‘The Law’, it was glorious</a:t>
            </a:r>
          </a:p>
          <a:p>
            <a:pPr marL="342900" indent="-342900">
              <a:buFont typeface="Arial" panose="020B0604020202020204" pitchFamily="34" charset="0"/>
              <a:buChar char="•"/>
            </a:pPr>
            <a:r>
              <a:rPr lang="en-AU" sz="2200" dirty="0">
                <a:solidFill>
                  <a:srgbClr val="FFFF00"/>
                </a:solidFill>
                <a:latin typeface="Times New Roman" panose="02020603050405020304" pitchFamily="18" charset="0"/>
                <a:cs typeface="Times New Roman" panose="02020603050405020304" pitchFamily="18" charset="0"/>
              </a:rPr>
              <a:t>The Old Covenant enabled fellowship between sinful humans &amp; a Holy God</a:t>
            </a:r>
          </a:p>
        </p:txBody>
      </p:sp>
      <p:sp>
        <p:nvSpPr>
          <p:cNvPr id="4" name="TextBox 3">
            <a:extLst>
              <a:ext uri="{FF2B5EF4-FFF2-40B4-BE49-F238E27FC236}">
                <a16:creationId xmlns:a16="http://schemas.microsoft.com/office/drawing/2014/main" id="{F9EC0E38-D903-9744-9417-6EB4D51F7B6C}"/>
              </a:ext>
            </a:extLst>
          </p:cNvPr>
          <p:cNvSpPr txBox="1"/>
          <p:nvPr/>
        </p:nvSpPr>
        <p:spPr>
          <a:xfrm>
            <a:off x="0" y="991387"/>
            <a:ext cx="9098868" cy="2123658"/>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rgbClr val="FFFF00"/>
                </a:solidFill>
                <a:latin typeface="Times New Roman" panose="02020603050405020304" pitchFamily="18" charset="0"/>
                <a:cs typeface="Times New Roman" panose="02020603050405020304" pitchFamily="18" charset="0"/>
              </a:rPr>
              <a:t>The Law revealed God’s standard. – how to be holy</a:t>
            </a:r>
          </a:p>
          <a:p>
            <a:pPr marL="800100" lvl="1" indent="-342900">
              <a:buFont typeface="Wingdings" pitchFamily="2" charset="2"/>
              <a:buChar char="v"/>
            </a:pPr>
            <a:r>
              <a:rPr lang="en-AU" sz="2200" dirty="0">
                <a:solidFill>
                  <a:srgbClr val="FFFF00"/>
                </a:solidFill>
                <a:latin typeface="Times New Roman" panose="02020603050405020304" pitchFamily="18" charset="0"/>
                <a:cs typeface="Times New Roman" panose="02020603050405020304" pitchFamily="18" charset="0"/>
              </a:rPr>
              <a:t>The Glory of God luminated Moses’ face.  </a:t>
            </a:r>
          </a:p>
          <a:p>
            <a:pPr marL="800100" lvl="1" indent="-342900">
              <a:buFont typeface="Wingdings" pitchFamily="2" charset="2"/>
              <a:buChar char="v"/>
            </a:pPr>
            <a:r>
              <a:rPr lang="en-AU" sz="2200" dirty="0">
                <a:solidFill>
                  <a:srgbClr val="FFFF00"/>
                </a:solidFill>
                <a:latin typeface="Times New Roman" panose="02020603050405020304" pitchFamily="18" charset="0"/>
                <a:cs typeface="Times New Roman" panose="02020603050405020304" pitchFamily="18" charset="0"/>
              </a:rPr>
              <a:t>Moses veiled his face so Israel didn’t observe the fading glory</a:t>
            </a:r>
          </a:p>
          <a:p>
            <a:pPr marL="800100" lvl="1" indent="-342900">
              <a:buFont typeface="Wingdings" pitchFamily="2" charset="2"/>
              <a:buChar char="v"/>
            </a:pPr>
            <a:r>
              <a:rPr lang="en-AU" sz="2200" dirty="0">
                <a:solidFill>
                  <a:srgbClr val="FFFF00"/>
                </a:solidFill>
                <a:latin typeface="Times New Roman" panose="02020603050405020304" pitchFamily="18" charset="0"/>
                <a:cs typeface="Times New Roman" panose="02020603050405020304" pitchFamily="18" charset="0"/>
              </a:rPr>
              <a:t>Symbolic that the Law would also fade in glory</a:t>
            </a:r>
          </a:p>
          <a:p>
            <a:pPr marL="800100" lvl="1" indent="-342900">
              <a:buFont typeface="Wingdings" pitchFamily="2" charset="2"/>
              <a:buChar char="v"/>
            </a:pPr>
            <a:r>
              <a:rPr lang="en-AU" sz="2200" dirty="0">
                <a:solidFill>
                  <a:srgbClr val="FFFF00"/>
                </a:solidFill>
                <a:latin typeface="Times New Roman" panose="02020603050405020304" pitchFamily="18" charset="0"/>
                <a:cs typeface="Times New Roman" panose="02020603050405020304" pitchFamily="18" charset="0"/>
              </a:rPr>
              <a:t>Words written in stone &amp; ink on paper</a:t>
            </a:r>
          </a:p>
          <a:p>
            <a:pPr marL="800100" lvl="1" indent="-342900">
              <a:buFont typeface="Wingdings" pitchFamily="2" charset="2"/>
              <a:buChar char="v"/>
            </a:pPr>
            <a:r>
              <a:rPr lang="en-AU" sz="2200" dirty="0">
                <a:solidFill>
                  <a:srgbClr val="FFFF00"/>
                </a:solidFill>
                <a:latin typeface="Times New Roman" panose="02020603050405020304" pitchFamily="18" charset="0"/>
                <a:cs typeface="Times New Roman" panose="02020603050405020304" pitchFamily="18" charset="0"/>
              </a:rPr>
              <a:t>Identifies the human predicament;  Condemns;  Sin punishable by death</a:t>
            </a:r>
          </a:p>
        </p:txBody>
      </p:sp>
      <p:sp>
        <p:nvSpPr>
          <p:cNvPr id="2" name="TextBox 1">
            <a:extLst>
              <a:ext uri="{FF2B5EF4-FFF2-40B4-BE49-F238E27FC236}">
                <a16:creationId xmlns:a16="http://schemas.microsoft.com/office/drawing/2014/main" id="{FC0BF19B-3F20-7B40-87C1-A47AB18CCF21}"/>
              </a:ext>
            </a:extLst>
          </p:cNvPr>
          <p:cNvSpPr txBox="1"/>
          <p:nvPr/>
        </p:nvSpPr>
        <p:spPr>
          <a:xfrm>
            <a:off x="0" y="657276"/>
            <a:ext cx="9144000" cy="400110"/>
          </a:xfrm>
          <a:prstGeom prst="rect">
            <a:avLst/>
          </a:prstGeom>
          <a:noFill/>
        </p:spPr>
        <p:txBody>
          <a:bodyPr wrap="square" rtlCol="0">
            <a:spAutoFit/>
          </a:bodyPr>
          <a:lstStyle/>
          <a:p>
            <a:r>
              <a:rPr lang="en-AU" sz="2000" u="sng" dirty="0">
                <a:solidFill>
                  <a:schemeClr val="bg1"/>
                </a:solidFill>
              </a:rPr>
              <a:t>The Old Covenant</a:t>
            </a:r>
            <a:r>
              <a:rPr lang="en-AU" sz="2000" dirty="0">
                <a:solidFill>
                  <a:schemeClr val="bg1"/>
                </a:solidFill>
              </a:rPr>
              <a:t> is faded compared to the glorious New Covenant in Christ</a:t>
            </a:r>
          </a:p>
        </p:txBody>
      </p:sp>
      <p:sp>
        <p:nvSpPr>
          <p:cNvPr id="8" name="TextBox 7">
            <a:extLst>
              <a:ext uri="{FF2B5EF4-FFF2-40B4-BE49-F238E27FC236}">
                <a16:creationId xmlns:a16="http://schemas.microsoft.com/office/drawing/2014/main" id="{1680BD5A-AA4F-F24B-9031-019AC9139177}"/>
              </a:ext>
            </a:extLst>
          </p:cNvPr>
          <p:cNvSpPr txBox="1"/>
          <p:nvPr/>
        </p:nvSpPr>
        <p:spPr>
          <a:xfrm>
            <a:off x="-44396" y="3993880"/>
            <a:ext cx="9098868" cy="769441"/>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rgbClr val="FFFF00"/>
                </a:solidFill>
                <a:latin typeface="Times New Roman" panose="02020603050405020304" pitchFamily="18" charset="0"/>
                <a:cs typeface="Times New Roman" panose="02020603050405020304" pitchFamily="18" charset="0"/>
              </a:rPr>
              <a:t>Jesus fulfilled the Old Covenant (fulfilled the requirement of the Law)</a:t>
            </a:r>
          </a:p>
          <a:p>
            <a:pPr marL="800100" lvl="1" indent="-342900">
              <a:buFont typeface="Wingdings" pitchFamily="2" charset="2"/>
              <a:buChar char="v"/>
            </a:pPr>
            <a:r>
              <a:rPr lang="en-AU" sz="2200" dirty="0">
                <a:solidFill>
                  <a:srgbClr val="FFFF00"/>
                </a:solidFill>
                <a:latin typeface="Times New Roman" panose="02020603050405020304" pitchFamily="18" charset="0"/>
                <a:cs typeface="Times New Roman" panose="02020603050405020304" pitchFamily="18" charset="0"/>
              </a:rPr>
              <a:t>The Law is written by the Spirit on our hearts</a:t>
            </a:r>
          </a:p>
        </p:txBody>
      </p:sp>
      <p:sp>
        <p:nvSpPr>
          <p:cNvPr id="9" name="TextBox 8">
            <a:extLst>
              <a:ext uri="{FF2B5EF4-FFF2-40B4-BE49-F238E27FC236}">
                <a16:creationId xmlns:a16="http://schemas.microsoft.com/office/drawing/2014/main" id="{7B58EDA6-6FFF-7445-AA97-04B30529ACE3}"/>
              </a:ext>
            </a:extLst>
          </p:cNvPr>
          <p:cNvSpPr txBox="1"/>
          <p:nvPr/>
        </p:nvSpPr>
        <p:spPr>
          <a:xfrm>
            <a:off x="-26108" y="3659032"/>
            <a:ext cx="9144000" cy="400110"/>
          </a:xfrm>
          <a:prstGeom prst="rect">
            <a:avLst/>
          </a:prstGeom>
          <a:noFill/>
        </p:spPr>
        <p:txBody>
          <a:bodyPr wrap="square" rtlCol="0">
            <a:spAutoFit/>
          </a:bodyPr>
          <a:lstStyle/>
          <a:p>
            <a:r>
              <a:rPr lang="en-AU" sz="2000" u="sng" dirty="0">
                <a:solidFill>
                  <a:schemeClr val="bg1"/>
                </a:solidFill>
              </a:rPr>
              <a:t>The New Covenant in Christ</a:t>
            </a:r>
          </a:p>
        </p:txBody>
      </p:sp>
      <p:sp>
        <p:nvSpPr>
          <p:cNvPr id="10" name="Rectangle 9">
            <a:extLst>
              <a:ext uri="{FF2B5EF4-FFF2-40B4-BE49-F238E27FC236}">
                <a16:creationId xmlns:a16="http://schemas.microsoft.com/office/drawing/2014/main" id="{F1F0E9E9-6980-5541-A80E-E07295AEF30C}"/>
              </a:ext>
            </a:extLst>
          </p:cNvPr>
          <p:cNvSpPr/>
          <p:nvPr/>
        </p:nvSpPr>
        <p:spPr>
          <a:xfrm>
            <a:off x="-22566" y="3028628"/>
            <a:ext cx="9144000" cy="707886"/>
          </a:xfrm>
          <a:prstGeom prst="rect">
            <a:avLst/>
          </a:prstGeom>
          <a:solidFill>
            <a:schemeClr val="bg1"/>
          </a:solidFill>
        </p:spPr>
        <p:txBody>
          <a:bodyPr wrap="square">
            <a:spAutoFit/>
          </a:bodyPr>
          <a:lstStyle/>
          <a:p>
            <a:r>
              <a:rPr lang="en-US" sz="2000" b="1" baseline="30000" dirty="0">
                <a:latin typeface="Comic Sans MS" panose="030F0902030302020204" pitchFamily="66" charset="0"/>
                <a:ea typeface="Times New Roman" panose="02020603050405020304" pitchFamily="18" charset="0"/>
                <a:cs typeface="Times New Roman" panose="02020603050405020304" pitchFamily="18" charset="0"/>
              </a:rPr>
              <a:t>Jeremiah 17:9 </a:t>
            </a:r>
            <a:r>
              <a:rPr lang="en-US" sz="2000" dirty="0">
                <a:latin typeface="Comic Sans MS" panose="030F0902030302020204" pitchFamily="66" charset="0"/>
                <a:ea typeface="Times New Roman" panose="02020603050405020304" pitchFamily="18" charset="0"/>
                <a:cs typeface="Times New Roman" panose="02020603050405020304" pitchFamily="18" charset="0"/>
              </a:rPr>
              <a:t>The heart is deceitful above all things, and desperately sick; who can understand it?</a:t>
            </a:r>
            <a:r>
              <a:rPr lang="en-AU" sz="2000" dirty="0"/>
              <a:t> </a:t>
            </a:r>
            <a:endParaRPr lang="en-AU" sz="2000" dirty="0">
              <a:latin typeface="Comic Sans MS" panose="030F0902030302020204" pitchFamily="66" charset="0"/>
            </a:endParaRPr>
          </a:p>
        </p:txBody>
      </p:sp>
      <p:sp>
        <p:nvSpPr>
          <p:cNvPr id="11" name="Rectangle 10">
            <a:extLst>
              <a:ext uri="{FF2B5EF4-FFF2-40B4-BE49-F238E27FC236}">
                <a16:creationId xmlns:a16="http://schemas.microsoft.com/office/drawing/2014/main" id="{33270B39-D9DE-5D4E-959A-E0FF298A1984}"/>
              </a:ext>
            </a:extLst>
          </p:cNvPr>
          <p:cNvSpPr/>
          <p:nvPr/>
        </p:nvSpPr>
        <p:spPr>
          <a:xfrm>
            <a:off x="0" y="5085949"/>
            <a:ext cx="9144000" cy="646331"/>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9 </a:t>
            </a:r>
            <a:r>
              <a:rPr lang="en-AU" dirty="0">
                <a:latin typeface="Comic Sans MS" panose="030F0902030302020204" pitchFamily="66" charset="0"/>
                <a:ea typeface="Times New Roman" panose="02020603050405020304" pitchFamily="18" charset="0"/>
                <a:cs typeface="Times New Roman" panose="02020603050405020304" pitchFamily="18" charset="0"/>
              </a:rPr>
              <a:t>For if there was glory in the ministry of condemnation, the ministry of righteousness must far exceed it in glory.</a:t>
            </a:r>
            <a:r>
              <a:rPr lang="en-AU" dirty="0"/>
              <a:t> </a:t>
            </a:r>
            <a:endParaRPr lang="en-AU" dirty="0">
              <a:latin typeface="Comic Sans MS" panose="030F0902030302020204" pitchFamily="66" charset="0"/>
            </a:endParaRPr>
          </a:p>
        </p:txBody>
      </p:sp>
    </p:spTree>
    <p:extLst>
      <p:ext uri="{BB962C8B-B14F-4D97-AF65-F5344CB8AC3E}">
        <p14:creationId xmlns:p14="http://schemas.microsoft.com/office/powerpoint/2010/main" val="2796085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P spid="2" grpId="0"/>
      <p:bldP spid="8" grpId="0" uiExpand="1" build="p" bldLvl="2"/>
      <p:bldP spid="9" grpId="0"/>
      <p:bldP spid="10" grpId="0" animBg="1"/>
      <p:bldP spid="11"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99161</TotalTime>
  <Words>1362</Words>
  <Application>Microsoft Macintosh PowerPoint</Application>
  <PresentationFormat>On-screen Show (16:10)</PresentationFormat>
  <Paragraphs>76</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Comic Sans MS</vt:lpstr>
      <vt:lpstr>Times New Roman</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1641</cp:revision>
  <cp:lastPrinted>2019-11-29T06:00:07Z</cp:lastPrinted>
  <dcterms:created xsi:type="dcterms:W3CDTF">2016-11-04T06:28:01Z</dcterms:created>
  <dcterms:modified xsi:type="dcterms:W3CDTF">2019-11-29T06:00:11Z</dcterms:modified>
</cp:coreProperties>
</file>